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ans SC" charset="-122" pitchFamily="34"/>
      <p:regular r:id="rId19"/>
    </p:embeddedFont>
    <p:embeddedFont>
      <p:font typeface="Noto Serif SC" charset="-122" pitchFamily="34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ugoffice.gov.hk/eps/do/tc/consumer/news_informations/drug_regulatory_system.html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kdrug.manus.space/compare/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ugoffice.gov.hk/eps/do/en/doc/guidelines_forms/WDL_New_Application_PPB_En_%2809_2026%29.pdf?v=ou2uwg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ugoffice.gov.hk/eps/do/en/doc/guidelines_forms/WDL_New_Application_PPB_En_%2809_2026%29.pdf?v=ou2uwg" TargetMode="External"/><Relationship Id="rId1" Type="http://schemas.openxmlformats.org/officeDocument/2006/relationships/image" Target="../media/image-5-1.jpeg"/><Relationship Id="rId2" Type="http://schemas.openxmlformats.org/officeDocument/2006/relationships/image" Target="../media/image-1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hkdrug.manus.space/compare/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mchk.org.hk/pcm/pdf/form1c_c.pdf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hkdrug.manus.space/pricing/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hkdrug.manus.space/articles/hong-kong-drug-licence-policy-2026/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ugoffice.gov.hk/eps/do/en/doc/guidelines_forms/COP_Form_n_Checklist_En.pdf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hkdrug.manus.space/faq/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Drew@sfc8.com" TargetMode="External"/><Relationship Id="rId3" Type="http://schemas.openxmlformats.org/officeDocument/2006/relationships/hyperlink" Target="https://hkdrug.manus.space/contact/" TargetMode="External"/><Relationship Id="rId4" Type="http://schemas.openxmlformats.org/officeDocument/2006/relationships/hyperlink" Target="https://hkdrug.manus.space/guide/" TargetMode="External"/><Relationship Id="rId5" Type="http://schemas.openxmlformats.org/officeDocument/2006/relationships/hyperlink" Target="https://hkdrug.manus.space/faq/" TargetMode="External"/><Relationship Id="rId1" Type="http://schemas.openxmlformats.org/officeDocument/2006/relationships/image" Target="../media/image-12-1.png"/><Relationship Id="rId6" Type="http://schemas.openxmlformats.org/officeDocument/2006/relationships/image" Target="../media/image-1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762000" y="812800"/>
            <a:ext cx="9144" cy="68326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3" name="cover-text-2"/>
          <p:cNvSpPr/>
          <p:nvPr/>
        </p:nvSpPr>
        <p:spPr>
          <a:xfrm>
            <a:off x="1168400" y="939800"/>
            <a:ext cx="1422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HONG KONG PHARMACEUTICAL LICENSING</a:t>
            </a:r>
            <a:endParaRPr lang="en-US" sz="1400" dirty="0"/>
          </a:p>
        </p:txBody>
      </p:sp>
      <p:sp>
        <p:nvSpPr>
          <p:cNvPr id="4" name="cover-text-3"/>
          <p:cNvSpPr/>
          <p:nvPr/>
        </p:nvSpPr>
        <p:spPr>
          <a:xfrm>
            <a:off x="1168400" y="2095500"/>
            <a:ext cx="13589000" cy="1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600" dirty="0">
                <a:solidFill>
                  <a:srgbClr val="C8A97E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香港药牌申请</a:t>
            </a:r>
            <a:endParaRPr lang="en-US" sz="5600" dirty="0"/>
          </a:p>
          <a:p>
            <a:pPr algn="l" indent="0" marL="0">
              <a:buNone/>
            </a:pPr>
            <a:r>
              <a:rPr lang="en-US" altLang="en-US" sz="5600" dirty="0">
                <a:solidFill>
                  <a:srgbClr val="C8A97E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与持续合规</a:t>
            </a:r>
            <a:endParaRPr lang="en-US" sz="5600" dirty="0"/>
          </a:p>
        </p:txBody>
      </p:sp>
      <p:sp>
        <p:nvSpPr>
          <p:cNvPr id="5" name="cover-text-4"/>
          <p:cNvSpPr/>
          <p:nvPr/>
        </p:nvSpPr>
        <p:spPr>
          <a:xfrm>
            <a:off x="1168400" y="4343400"/>
            <a:ext cx="13081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客户宣讲 · 从业务定位到持牌运营</a:t>
            </a:r>
            <a:endParaRPr lang="en-US" sz="2600" dirty="0"/>
          </a:p>
          <a:p>
            <a:pPr algn="l" indent="0" marL="0">
              <a:spcBef>
                <a:spcPts val="1600"/>
              </a:spcBef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先分清产品、业务与人员，再安排申请和后续经营。</a:t>
            </a:r>
            <a:endParaRPr lang="en-US" sz="2600" dirty="0"/>
          </a:p>
        </p:txBody>
      </p:sp>
      <p:sp>
        <p:nvSpPr>
          <p:cNvPr id="6" name="cover-text-5"/>
          <p:cNvSpPr/>
          <p:nvPr/>
        </p:nvSpPr>
        <p:spPr>
          <a:xfrm>
            <a:off x="1168400" y="6235700"/>
            <a:ext cx="13843000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2000" dirty="0"/>
          </a:p>
        </p:txBody>
      </p:sp>
      <p:pic>
        <p:nvPicPr>
          <p:cNvPr id="7" name="cover-image-6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8" name="cover-text-7"/>
          <p:cNvSpPr/>
          <p:nvPr/>
        </p:nvSpPr>
        <p:spPr>
          <a:xfrm>
            <a:off x="1422400" y="8001000"/>
            <a:ext cx="965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独立第三方服务商 · 非审批监管机构</a:t>
            </a:r>
            <a:endParaRPr lang="en-US" sz="1400" dirty="0"/>
          </a:p>
        </p:txBody>
      </p:sp>
      <p:sp>
        <p:nvSpPr>
          <p:cNvPr id="9" name="cover-text-8"/>
          <p:cNvSpPr/>
          <p:nvPr/>
        </p:nvSpPr>
        <p:spPr>
          <a:xfrm>
            <a:off x="11709400" y="7975600"/>
            <a:ext cx="378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资料截至 2026-10-30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/ 12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cence_map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先确定业务，再选择牌照</a:t>
            </a:r>
            <a:endParaRPr lang="en-US" sz="3200" dirty="0"/>
          </a:p>
        </p:txBody>
      </p:sp>
      <p:sp>
        <p:nvSpPr>
          <p:cNvPr id="3" name="licence_map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西药与中药各有规管轨道；同一张牌照不覆盖所有供应链角色。</a:t>
            </a:r>
            <a:endParaRPr lang="en-US" sz="2000" dirty="0"/>
          </a:p>
        </p:txBody>
      </p:sp>
      <p:sp>
        <p:nvSpPr>
          <p:cNvPr id="4" name="licence_map-shape-3"/>
          <p:cNvSpPr/>
          <p:nvPr/>
        </p:nvSpPr>
        <p:spPr>
          <a:xfrm>
            <a:off x="762000" y="2413000"/>
            <a:ext cx="6985000" cy="43434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5" name="licence_map-shape-4"/>
          <p:cNvSpPr/>
          <p:nvPr/>
        </p:nvSpPr>
        <p:spPr>
          <a:xfrm>
            <a:off x="762000" y="2413000"/>
            <a:ext cx="9144" cy="43434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6" name="licence_map-text-5"/>
          <p:cNvSpPr/>
          <p:nvPr/>
        </p:nvSpPr>
        <p:spPr>
          <a:xfrm>
            <a:off x="1066800" y="2667000"/>
            <a:ext cx="63754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西药 · 第138章</a:t>
            </a:r>
            <a:endParaRPr lang="en-US" sz="2400" dirty="0"/>
          </a:p>
        </p:txBody>
      </p:sp>
      <p:sp>
        <p:nvSpPr>
          <p:cNvPr id="7" name="licence_map-text-6"/>
          <p:cNvSpPr/>
          <p:nvPr/>
        </p:nvSpPr>
        <p:spPr>
          <a:xfrm>
            <a:off x="1066800" y="3416300"/>
            <a:ext cx="6375400" cy="31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spcAft>
                <a:spcPts val="1600"/>
              </a:spcAft>
              <a:buNone/>
            </a:pPr>
            <a:r>
              <a:rPr lang="en-US" altLang="en-US" sz="2000" b="1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WDL 西药批发商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：毒药／药剂制品批发及相关进出口。</a:t>
            </a:r>
            <a:endParaRPr lang="en-US" sz="2000" dirty="0"/>
          </a:p>
          <a:p>
            <a:pPr algn="l" indent="0" marL="0">
              <a:lnSpc>
                <a:spcPts val="2900"/>
              </a:lnSpc>
              <a:spcAft>
                <a:spcPts val="1600"/>
              </a:spcAft>
              <a:buNone/>
            </a:pPr>
            <a:r>
              <a:rPr lang="en-US" altLang="en-US" sz="2000" b="1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ASP 药房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：获授权毒药销售商的处所注册。</a:t>
            </a:r>
            <a:endParaRPr lang="en-US" sz="2000" dirty="0"/>
          </a:p>
          <a:p>
            <a:pPr algn="l" indent="0" marL="0">
              <a:lnSpc>
                <a:spcPts val="2900"/>
              </a:lnSpc>
              <a:spcAft>
                <a:spcPts val="1600"/>
              </a:spcAft>
              <a:buNone/>
            </a:pPr>
            <a:r>
              <a:rPr lang="en-US" altLang="en-US" sz="2000" b="1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LSP 药行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：《毒药表》第2部毒药零售。</a:t>
            </a:r>
            <a:endParaRPr lang="en-US" sz="2000" dirty="0"/>
          </a:p>
          <a:p>
            <a:pPr algn="l" indent="0" marL="0">
              <a:lnSpc>
                <a:spcPts val="2900"/>
              </a:lnSpc>
              <a:buNone/>
            </a:pPr>
            <a:r>
              <a:rPr lang="en-US" altLang="en-US" sz="2000" b="1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药剂制品制造商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：制造处所、关键人员与GMP体系。</a:t>
            </a:r>
            <a:endParaRPr lang="en-US" sz="2000" dirty="0"/>
          </a:p>
        </p:txBody>
      </p:sp>
      <p:sp>
        <p:nvSpPr>
          <p:cNvPr id="8" name="licence_map-shape-7"/>
          <p:cNvSpPr/>
          <p:nvPr/>
        </p:nvSpPr>
        <p:spPr>
          <a:xfrm>
            <a:off x="8102600" y="2413000"/>
            <a:ext cx="7391400" cy="43434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9" name="licence_map-shape-8"/>
          <p:cNvSpPr/>
          <p:nvPr/>
        </p:nvSpPr>
        <p:spPr>
          <a:xfrm>
            <a:off x="8102600" y="2413000"/>
            <a:ext cx="9144" cy="43434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10" name="licence_map-text-9"/>
          <p:cNvSpPr/>
          <p:nvPr/>
        </p:nvSpPr>
        <p:spPr>
          <a:xfrm>
            <a:off x="8407400" y="2667000"/>
            <a:ext cx="678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中药 · 第549章</a:t>
            </a:r>
            <a:endParaRPr lang="en-US" sz="2400" dirty="0"/>
          </a:p>
        </p:txBody>
      </p:sp>
      <p:sp>
        <p:nvSpPr>
          <p:cNvPr id="11" name="licence_map-text-10"/>
          <p:cNvSpPr/>
          <p:nvPr/>
        </p:nvSpPr>
        <p:spPr>
          <a:xfrm>
            <a:off x="8407400" y="3416300"/>
            <a:ext cx="6781800" cy="31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spcAft>
                <a:spcPts val="21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中药材零售商</a:t>
            </a:r>
            <a:endParaRPr lang="en-US" sz="2000" dirty="0"/>
          </a:p>
          <a:p>
            <a:pPr algn="l" indent="0" marL="0">
              <a:lnSpc>
                <a:spcPts val="2900"/>
              </a:lnSpc>
              <a:spcAft>
                <a:spcPts val="21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中药材批发商</a:t>
            </a:r>
            <a:endParaRPr lang="en-US" sz="2000" dirty="0"/>
          </a:p>
          <a:p>
            <a:pPr algn="l" indent="0" marL="0">
              <a:lnSpc>
                <a:spcPts val="2900"/>
              </a:lnSpc>
              <a:spcAft>
                <a:spcPts val="21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中成药批发商</a:t>
            </a:r>
            <a:endParaRPr lang="en-US" sz="2000" dirty="0"/>
          </a:p>
          <a:p>
            <a:pPr algn="l" indent="0" marL="0">
              <a:lnSpc>
                <a:spcPts val="2900"/>
              </a:lnSpc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中成药制造商</a:t>
            </a:r>
            <a:endParaRPr lang="en-US" sz="2000" dirty="0"/>
          </a:p>
        </p:txBody>
      </p:sp>
      <p:sp>
        <p:nvSpPr>
          <p:cNvPr id="12" name="licence_map-text-11"/>
          <p:cNvSpPr/>
          <p:nvPr/>
        </p:nvSpPr>
        <p:spPr>
          <a:xfrm>
            <a:off x="762000" y="7023100"/>
            <a:ext cx="14732000" cy="6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两张清单分开管理：</a:t>
            </a:r>
            <a:r>
              <a:rPr lang="en-US" altLang="en-US" sz="20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产品注册解决产品上市资格；经营许可解决实体、处所和业务资格。</a:t>
            </a:r>
            <a:endParaRPr lang="en-US" sz="2000" dirty="0"/>
          </a:p>
        </p:txBody>
      </p:sp>
      <p:pic>
        <p:nvPicPr>
          <p:cNvPr id="13" name="licence_map-image-1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14" name="licence_map-text-13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15" name="licence_map-text-14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来源：药物办公室／中医药规管办公室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02 / 12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wo_systems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WDL与中成药批发：两套独立制度</a:t>
            </a:r>
            <a:endParaRPr lang="en-US" sz="3200" dirty="0"/>
          </a:p>
        </p:txBody>
      </p:sp>
      <p:sp>
        <p:nvSpPr>
          <p:cNvPr id="3" name="two_systems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比较的是业务适用性，不是用一套条件套入另一套制度。</a:t>
            </a:r>
            <a:endParaRPr lang="en-US" sz="2000" dirty="0"/>
          </a:p>
        </p:txBody>
      </p:sp>
      <p:graphicFrame>
        <p:nvGraphicFramePr>
          <p:cNvPr id="4" name="two_system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374900"/>
          <a:ext cx="14732000" cy="4889500"/>
        </p:xfrm>
        <a:graphic>
          <a:graphicData uri="http://schemas.openxmlformats.org/drawingml/2006/table">
            <a:tbl>
              <a:tblPr/>
              <a:tblGrid>
                <a:gridCol w="2487221"/>
                <a:gridCol w="6122390"/>
                <a:gridCol w="6122390"/>
              </a:tblGrid>
              <a:tr h="69849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核对维度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2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b="1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西药批发商 WDL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2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b="1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中成药批发商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25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主管制度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第138章；药剂业及毒药管理局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第549章；中医药管理委员会中药组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产品与用途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毒药／药剂制品批发及进出口；不是公众零售资格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中成药批发；不替代药材批发或制造许可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人员核心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获批PIC及GDP职责；特定受控交易另核药剂师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按中药商类别核对负责人等安排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资料路径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WDL表格、主体／PIC、处所与GDP材料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表格1C、主体／负责人、处所及支持材料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产品上市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另核药剂制品注册与分销授权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另核中成药注册、标签及说明书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wo_systems-text-4"/>
          <p:cNvSpPr/>
          <p:nvPr/>
        </p:nvSpPr>
        <p:spPr>
          <a:xfrm>
            <a:off x="762000" y="7429500"/>
            <a:ext cx="1473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申请条件、产品范围和人员安排均须按当期指引及具体业务书面确认。</a:t>
            </a:r>
            <a:endParaRPr lang="en-US" sz="1400" dirty="0"/>
          </a:p>
        </p:txBody>
      </p:sp>
      <p:pic>
        <p:nvPicPr>
          <p:cNvPr id="6" name="two_systems-image-5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7" name="two_systems-text-6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8" name="two_systems-text-7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完整对比与官方来源：网站资质对比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03 / 12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ople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主体、PIC与药剂师：把职责分清</a:t>
            </a:r>
            <a:endParaRPr lang="en-US" sz="3200" dirty="0"/>
          </a:p>
        </p:txBody>
      </p:sp>
      <p:sp>
        <p:nvSpPr>
          <p:cNvPr id="3" name="people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不把股东、董事、业务负责人和专业人员混为同一角色。</a:t>
            </a:r>
            <a:endParaRPr lang="en-US" sz="2000" dirty="0"/>
          </a:p>
        </p:txBody>
      </p:sp>
      <p:sp>
        <p:nvSpPr>
          <p:cNvPr id="4" name="people-shape-3"/>
          <p:cNvSpPr/>
          <p:nvPr/>
        </p:nvSpPr>
        <p:spPr>
          <a:xfrm>
            <a:off x="762000" y="2413000"/>
            <a:ext cx="4546600" cy="43053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5" name="people-shape-4"/>
          <p:cNvSpPr/>
          <p:nvPr/>
        </p:nvSpPr>
        <p:spPr>
          <a:xfrm>
            <a:off x="5613400" y="2413000"/>
            <a:ext cx="4546600" cy="43053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6" name="people-shape-5"/>
          <p:cNvSpPr/>
          <p:nvPr/>
        </p:nvSpPr>
        <p:spPr>
          <a:xfrm>
            <a:off x="10464800" y="2413000"/>
            <a:ext cx="5029200" cy="4305300"/>
          </a:xfrm>
          <a:prstGeom prst="rect">
            <a:avLst/>
          </a:prstGeom>
          <a:solidFill>
            <a:srgbClr val="163025"/>
          </a:solidFill>
          <a:ln/>
        </p:spPr>
      </p:sp>
      <p:sp>
        <p:nvSpPr>
          <p:cNvPr id="7" name="people-shape-6"/>
          <p:cNvSpPr/>
          <p:nvPr/>
        </p:nvSpPr>
        <p:spPr>
          <a:xfrm>
            <a:off x="762000" y="2413000"/>
            <a:ext cx="9144" cy="43053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8" name="people-shape-7"/>
          <p:cNvSpPr/>
          <p:nvPr/>
        </p:nvSpPr>
        <p:spPr>
          <a:xfrm>
            <a:off x="5613400" y="2413000"/>
            <a:ext cx="9144" cy="43053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9" name="people-shape-8"/>
          <p:cNvSpPr/>
          <p:nvPr/>
        </p:nvSpPr>
        <p:spPr>
          <a:xfrm>
            <a:off x="10464800" y="2413000"/>
            <a:ext cx="9144" cy="43053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10" name="people-text-9"/>
          <p:cNvSpPr/>
          <p:nvPr/>
        </p:nvSpPr>
        <p:spPr>
          <a:xfrm>
            <a:off x="1041400" y="2768600"/>
            <a:ext cx="3987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· 经营主体</a:t>
            </a:r>
            <a:endParaRPr lang="en-US" sz="2400" dirty="0"/>
          </a:p>
        </p:txBody>
      </p:sp>
      <p:sp>
        <p:nvSpPr>
          <p:cNvPr id="11" name="people-text-10"/>
          <p:cNvSpPr/>
          <p:nvPr/>
        </p:nvSpPr>
        <p:spPr>
          <a:xfrm>
            <a:off x="1041400" y="3632200"/>
            <a:ext cx="39878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WDL官方清单涵盖有限公司、独资及合伙。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商业登记、管理资料须与实际架构一致。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不是每名股东或董事都必须是药剂师。</a:t>
            </a:r>
            <a:endParaRPr lang="en-US" sz="2000" dirty="0"/>
          </a:p>
        </p:txBody>
      </p:sp>
      <p:sp>
        <p:nvSpPr>
          <p:cNvPr id="12" name="people-text-11"/>
          <p:cNvSpPr/>
          <p:nvPr/>
        </p:nvSpPr>
        <p:spPr>
          <a:xfrm>
            <a:off x="5892800" y="2768600"/>
            <a:ext cx="3987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· WDL PIC</a:t>
            </a:r>
            <a:endParaRPr lang="en-US" sz="2400" dirty="0"/>
          </a:p>
        </p:txBody>
      </p:sp>
      <p:sp>
        <p:nvSpPr>
          <p:cNvPr id="13" name="people-text-12"/>
          <p:cNvSpPr/>
          <p:nvPr/>
        </p:nvSpPr>
        <p:spPr>
          <a:xfrm>
            <a:off x="5892800" y="3632200"/>
            <a:ext cx="39878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毒药及药剂制品负责人须获委员会批准。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知识、相关经验及面试是核对重点。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药剂制品业务须落实GDP合规职责。</a:t>
            </a:r>
            <a:endParaRPr lang="en-US" sz="2000" dirty="0"/>
          </a:p>
        </p:txBody>
      </p:sp>
      <p:sp>
        <p:nvSpPr>
          <p:cNvPr id="14" name="people-text-13"/>
          <p:cNvSpPr/>
          <p:nvPr/>
        </p:nvSpPr>
        <p:spPr>
          <a:xfrm>
            <a:off x="10769600" y="2768600"/>
            <a:ext cx="4419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· 药剂师安排</a:t>
            </a:r>
            <a:endParaRPr lang="en-US" sz="2400" dirty="0"/>
          </a:p>
        </p:txBody>
      </p:sp>
      <p:sp>
        <p:nvSpPr>
          <p:cNvPr id="15" name="people-text-14"/>
          <p:cNvSpPr/>
          <p:nvPr/>
        </p:nvSpPr>
        <p:spPr>
          <a:xfrm>
            <a:off x="10769600" y="3632200"/>
            <a:ext cx="44196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一般WDL并非一律要求PIC为注册药剂师。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精神药物／Part I危险药物交易另有明确要求。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药房药剂师监督是另一制度，不套用普通WDL规则。</a:t>
            </a:r>
            <a:endParaRPr lang="en-US" sz="2000" dirty="0"/>
          </a:p>
        </p:txBody>
      </p:sp>
      <p:sp>
        <p:nvSpPr>
          <p:cNvPr id="16" name="people-text-15"/>
          <p:cNvSpPr/>
          <p:nvPr/>
        </p:nvSpPr>
        <p:spPr>
          <a:xfrm>
            <a:off x="762000" y="6985000"/>
            <a:ext cx="1473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先按牌照与产品类别画出职责表，再确认人员资格、当值与变更程序。</a:t>
            </a:r>
            <a:endParaRPr lang="en-US" sz="2000" dirty="0"/>
          </a:p>
        </p:txBody>
      </p:sp>
      <p:pic>
        <p:nvPicPr>
          <p:cNvPr id="17" name="people-image-16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18" name="people-text-17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19" name="people-text-18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来源：WDL官方指引2026年9月版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04 / 12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mises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处所与仓库：用记录证明适合产品</a:t>
            </a:r>
            <a:endParaRPr lang="en-US" sz="3200" dirty="0"/>
          </a:p>
        </p:txBody>
      </p:sp>
      <p:sp>
        <p:nvSpPr>
          <p:cNvPr id="3" name="premises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不是找到一个地址就完成准备，而是形成可以检查的储存与分销控制。</a:t>
            </a:r>
            <a:endParaRPr lang="en-US" sz="2000" dirty="0"/>
          </a:p>
        </p:txBody>
      </p:sp>
      <p:pic>
        <p:nvPicPr>
          <p:cNvPr id="4" name="premises-image-3" descr="preencoded.png">    </p:cNvPr>
          <p:cNvPicPr>
            <a:picLocks noChangeAspect="1"/>
          </p:cNvPicPr>
          <p:nvPr/>
        </p:nvPicPr>
        <p:blipFill>
          <a:blip r:embed="rId1"/>
          <a:srcRect l="0" r="0" t="5204" b="5204"/>
          <a:stretch/>
        </p:blipFill>
        <p:spPr>
          <a:xfrm>
            <a:off x="762000" y="2413000"/>
            <a:ext cx="6426200" cy="4318000"/>
          </a:xfrm>
          <a:prstGeom prst="rect">
            <a:avLst/>
          </a:prstGeom>
        </p:spPr>
      </p:pic>
      <p:sp>
        <p:nvSpPr>
          <p:cNvPr id="5" name="premises-text-4"/>
          <p:cNvSpPr/>
          <p:nvPr/>
        </p:nvSpPr>
        <p:spPr>
          <a:xfrm>
            <a:off x="762000" y="6896100"/>
            <a:ext cx="64262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品牌仓库场景示意 · 非个案处所合规证明</a:t>
            </a:r>
            <a:endParaRPr lang="en-US" sz="1400" dirty="0"/>
          </a:p>
        </p:txBody>
      </p:sp>
      <p:sp>
        <p:nvSpPr>
          <p:cNvPr id="6" name="premises-shape-5"/>
          <p:cNvSpPr/>
          <p:nvPr/>
        </p:nvSpPr>
        <p:spPr>
          <a:xfrm>
            <a:off x="7747000" y="2413000"/>
            <a:ext cx="9144" cy="47752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7" name="premises-text-6"/>
          <p:cNvSpPr/>
          <p:nvPr/>
        </p:nvSpPr>
        <p:spPr>
          <a:xfrm>
            <a:off x="8089900" y="2413000"/>
            <a:ext cx="7404100" cy="4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700"/>
              </a:spcAft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空间与申报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：申报实际营运处所、储存设施与租约图则；另址仓库及共用安排按个案获批。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700"/>
              </a:spcAft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监测与验证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：适合产品的储存条件、校准证书、温湿度均匀性评估与日常监测记录。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700"/>
              </a:spcAft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营运证据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：清洁虫害、验收隔离、库存追溯、偏差处置；冷链另核设备与验证。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不要自行设门槛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：不以统一平方米数或单一温湿度数字替代产品条件和官方要求。</a:t>
            </a:r>
            <a:endParaRPr lang="en-US" sz="2000" dirty="0"/>
          </a:p>
        </p:txBody>
      </p:sp>
      <p:sp>
        <p:nvSpPr>
          <p:cNvPr id="8" name="premises-text-7"/>
          <p:cNvSpPr/>
          <p:nvPr/>
        </p:nvSpPr>
        <p:spPr>
          <a:xfrm>
            <a:off x="762000" y="7429500"/>
            <a:ext cx="1473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设计仓库前，先明确产品标签条件、储存规模与业务流程。</a:t>
            </a:r>
            <a:endParaRPr lang="en-US" sz="1400" dirty="0"/>
          </a:p>
        </p:txBody>
      </p:sp>
      <p:pic>
        <p:nvPicPr>
          <p:cNvPr id="9" name="premises-image-8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10" name="premises-text-9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11" name="premises-text-10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来源：WDL官方指引及GDP要求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05 / 12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plication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申请流程与时间安排</a:t>
            </a:r>
            <a:endParaRPr lang="en-US" sz="3200" dirty="0"/>
          </a:p>
        </p:txBody>
      </p:sp>
      <p:sp>
        <p:nvSpPr>
          <p:cNvPr id="3" name="application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先完成业务、人员和处所准备，再进入资料审查与检查节点。</a:t>
            </a:r>
            <a:endParaRPr lang="en-US" sz="2000" dirty="0"/>
          </a:p>
        </p:txBody>
      </p:sp>
      <p:sp>
        <p:nvSpPr>
          <p:cNvPr id="4" name="application-shape-3"/>
          <p:cNvSpPr/>
          <p:nvPr/>
        </p:nvSpPr>
        <p:spPr>
          <a:xfrm>
            <a:off x="1841500" y="2857500"/>
            <a:ext cx="12573000" cy="9144"/>
          </a:xfrm>
          <a:prstGeom prst="line">
            <a:avLst/>
          </a:prstGeom>
          <a:ln w="25400">
            <a:solidFill>
              <a:srgbClr val="C8A97E"/>
            </a:solidFill>
            <a:prstDash val="solid"/>
            <a:tailEnd type="triangle"/>
          </a:ln>
        </p:spPr>
      </p:sp>
      <p:sp>
        <p:nvSpPr>
          <p:cNvPr id="5" name="application-shape-4"/>
          <p:cNvSpPr/>
          <p:nvPr/>
        </p:nvSpPr>
        <p:spPr>
          <a:xfrm>
            <a:off x="1244600" y="2603500"/>
            <a:ext cx="508000" cy="508000"/>
          </a:xfrm>
          <a:prstGeom prst="ellipse">
            <a:avLst/>
          </a:prstGeom>
          <a:solidFill>
            <a:srgbClr val="163025"/>
          </a:solidFill>
          <a:ln/>
        </p:spPr>
      </p:sp>
      <p:sp>
        <p:nvSpPr>
          <p:cNvPr id="6" name="application-shape-5"/>
          <p:cNvSpPr/>
          <p:nvPr/>
        </p:nvSpPr>
        <p:spPr>
          <a:xfrm>
            <a:off x="3746500" y="2603500"/>
            <a:ext cx="508000" cy="508000"/>
          </a:xfrm>
          <a:prstGeom prst="ellipse">
            <a:avLst/>
          </a:prstGeom>
          <a:solidFill>
            <a:srgbClr val="163025"/>
          </a:solidFill>
          <a:ln/>
        </p:spPr>
      </p:sp>
      <p:sp>
        <p:nvSpPr>
          <p:cNvPr id="7" name="application-shape-6"/>
          <p:cNvSpPr/>
          <p:nvPr/>
        </p:nvSpPr>
        <p:spPr>
          <a:xfrm>
            <a:off x="6248400" y="2603500"/>
            <a:ext cx="508000" cy="508000"/>
          </a:xfrm>
          <a:prstGeom prst="ellipse">
            <a:avLst/>
          </a:prstGeom>
          <a:solidFill>
            <a:srgbClr val="163025"/>
          </a:solidFill>
          <a:ln/>
        </p:spPr>
      </p:sp>
      <p:sp>
        <p:nvSpPr>
          <p:cNvPr id="8" name="application-shape-7"/>
          <p:cNvSpPr/>
          <p:nvPr/>
        </p:nvSpPr>
        <p:spPr>
          <a:xfrm>
            <a:off x="8750300" y="2603500"/>
            <a:ext cx="508000" cy="508000"/>
          </a:xfrm>
          <a:prstGeom prst="ellipse">
            <a:avLst/>
          </a:prstGeom>
          <a:solidFill>
            <a:srgbClr val="163025"/>
          </a:solidFill>
          <a:ln/>
        </p:spPr>
      </p:sp>
      <p:sp>
        <p:nvSpPr>
          <p:cNvPr id="9" name="application-shape-8"/>
          <p:cNvSpPr/>
          <p:nvPr/>
        </p:nvSpPr>
        <p:spPr>
          <a:xfrm>
            <a:off x="11252200" y="2603500"/>
            <a:ext cx="508000" cy="508000"/>
          </a:xfrm>
          <a:prstGeom prst="ellipse">
            <a:avLst/>
          </a:prstGeom>
          <a:solidFill>
            <a:srgbClr val="163025"/>
          </a:solidFill>
          <a:ln/>
        </p:spPr>
      </p:sp>
      <p:sp>
        <p:nvSpPr>
          <p:cNvPr id="10" name="application-shape-9"/>
          <p:cNvSpPr/>
          <p:nvPr/>
        </p:nvSpPr>
        <p:spPr>
          <a:xfrm>
            <a:off x="13754100" y="2603500"/>
            <a:ext cx="508000" cy="508000"/>
          </a:xfrm>
          <a:prstGeom prst="ellipse">
            <a:avLst/>
          </a:prstGeom>
          <a:solidFill>
            <a:srgbClr val="163025"/>
          </a:solidFill>
          <a:ln/>
        </p:spPr>
      </p:sp>
      <p:sp>
        <p:nvSpPr>
          <p:cNvPr id="11" name="application-text-10"/>
          <p:cNvSpPr/>
          <p:nvPr/>
        </p:nvSpPr>
        <p:spPr>
          <a:xfrm>
            <a:off x="762000" y="3517900"/>
            <a:ext cx="2159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范围定位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产品、交易对象与业务模式</a:t>
            </a:r>
            <a:endParaRPr lang="en-US" sz="2000" dirty="0"/>
          </a:p>
        </p:txBody>
      </p:sp>
      <p:sp>
        <p:nvSpPr>
          <p:cNvPr id="12" name="application-text-11"/>
          <p:cNvSpPr/>
          <p:nvPr/>
        </p:nvSpPr>
        <p:spPr>
          <a:xfrm>
            <a:off x="3263900" y="3517900"/>
            <a:ext cx="2159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准备条件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主体、人员与处所方案</a:t>
            </a:r>
            <a:endParaRPr lang="en-US" sz="2000" dirty="0"/>
          </a:p>
        </p:txBody>
      </p:sp>
      <p:sp>
        <p:nvSpPr>
          <p:cNvPr id="13" name="application-text-12"/>
          <p:cNvSpPr/>
          <p:nvPr/>
        </p:nvSpPr>
        <p:spPr>
          <a:xfrm>
            <a:off x="5765800" y="3517900"/>
            <a:ext cx="2159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提交资料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表格、支持文件与质量体系</a:t>
            </a:r>
            <a:endParaRPr lang="en-US" sz="2000" dirty="0"/>
          </a:p>
        </p:txBody>
      </p:sp>
      <p:sp>
        <p:nvSpPr>
          <p:cNvPr id="14" name="application-text-13"/>
          <p:cNvSpPr/>
          <p:nvPr/>
        </p:nvSpPr>
        <p:spPr>
          <a:xfrm>
            <a:off x="8267700" y="3517900"/>
            <a:ext cx="2159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审查检查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补件、视察与适用面试</a:t>
            </a:r>
            <a:endParaRPr lang="en-US" sz="2000" dirty="0"/>
          </a:p>
        </p:txBody>
      </p:sp>
      <p:sp>
        <p:nvSpPr>
          <p:cNvPr id="15" name="application-text-14"/>
          <p:cNvSpPr/>
          <p:nvPr/>
        </p:nvSpPr>
        <p:spPr>
          <a:xfrm>
            <a:off x="10769600" y="3517900"/>
            <a:ext cx="2159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机关决定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依监管机关个案审理</a:t>
            </a:r>
            <a:endParaRPr lang="en-US" sz="2000" dirty="0"/>
          </a:p>
        </p:txBody>
      </p:sp>
      <p:sp>
        <p:nvSpPr>
          <p:cNvPr id="16" name="application-text-15"/>
          <p:cNvSpPr/>
          <p:nvPr/>
        </p:nvSpPr>
        <p:spPr>
          <a:xfrm>
            <a:off x="13271500" y="3517900"/>
            <a:ext cx="22225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持牌运行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按通知领取、维护与续期</a:t>
            </a:r>
            <a:endParaRPr lang="en-US" sz="2000" dirty="0"/>
          </a:p>
        </p:txBody>
      </p:sp>
      <p:sp>
        <p:nvSpPr>
          <p:cNvPr id="17" name="application-shape-16"/>
          <p:cNvSpPr/>
          <p:nvPr/>
        </p:nvSpPr>
        <p:spPr>
          <a:xfrm>
            <a:off x="762000" y="5321300"/>
            <a:ext cx="14732000" cy="21336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18" name="application-shape-17"/>
          <p:cNvSpPr/>
          <p:nvPr/>
        </p:nvSpPr>
        <p:spPr>
          <a:xfrm>
            <a:off x="762000" y="5321300"/>
            <a:ext cx="9144" cy="21336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19" name="application-text-18"/>
          <p:cNvSpPr/>
          <p:nvPr/>
        </p:nvSpPr>
        <p:spPr>
          <a:xfrm>
            <a:off x="1066800" y="5562600"/>
            <a:ext cx="141224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WDL官方附条件服务承诺：</a:t>
            </a:r>
            <a:r>
              <a:rPr lang="en-US" altLang="en-US" sz="19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资料齐全并显示储存设施充足合格时，两个月内处理及批准。</a:t>
            </a:r>
            <a:endParaRPr lang="en-US" sz="19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9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网站商业沟通预计：</a:t>
            </a:r>
            <a:r>
              <a:rPr lang="en-US" altLang="en-US" sz="19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西药受理后约10–12个月；中成药约3–4个多月。</a:t>
            </a:r>
            <a:endParaRPr lang="en-US" sz="19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9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两者不是同一统计口径，不能互相替代；准备、补件及个案审查须书面排期，不承诺获批。</a:t>
            </a:r>
            <a:endParaRPr lang="en-US" sz="1900" dirty="0"/>
          </a:p>
        </p:txBody>
      </p:sp>
      <p:pic>
        <p:nvPicPr>
          <p:cNvPr id="20" name="application-image-19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21" name="application-text-20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22" name="application-text-21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路径依据：官方表格；预计时间：商业方案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06 / 12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cuments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申请文件与质量体系清单</a:t>
            </a:r>
            <a:endParaRPr lang="en-US" sz="3200" dirty="0"/>
          </a:p>
        </p:txBody>
      </p:sp>
      <p:sp>
        <p:nvSpPr>
          <p:cNvPr id="3" name="documents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先形成一套一致的事实和流程，再把它们写进对应制度的表格。</a:t>
            </a:r>
            <a:endParaRPr lang="en-US" sz="2000" dirty="0"/>
          </a:p>
        </p:txBody>
      </p:sp>
      <p:sp>
        <p:nvSpPr>
          <p:cNvPr id="4" name="documents-shape-3"/>
          <p:cNvSpPr/>
          <p:nvPr/>
        </p:nvSpPr>
        <p:spPr>
          <a:xfrm>
            <a:off x="762000" y="2425700"/>
            <a:ext cx="9144" cy="46101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5" name="documents-shape-4"/>
          <p:cNvSpPr/>
          <p:nvPr/>
        </p:nvSpPr>
        <p:spPr>
          <a:xfrm>
            <a:off x="8255000" y="2425700"/>
            <a:ext cx="9144" cy="46101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6" name="documents-text-5"/>
          <p:cNvSpPr/>
          <p:nvPr/>
        </p:nvSpPr>
        <p:spPr>
          <a:xfrm>
            <a:off x="1066800" y="2413000"/>
            <a:ext cx="64262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主体与支持资料</a:t>
            </a:r>
            <a:endParaRPr lang="en-US" sz="2400" dirty="0"/>
          </a:p>
        </p:txBody>
      </p:sp>
      <p:sp>
        <p:nvSpPr>
          <p:cNvPr id="7" name="documents-text-6"/>
          <p:cNvSpPr/>
          <p:nvPr/>
        </p:nvSpPr>
        <p:spPr>
          <a:xfrm>
            <a:off x="1066800" y="3263900"/>
            <a:ext cx="6426200" cy="37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商业登记、公司／独资／合伙文件和管理架构。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PIC／负责人等人员资料、职责、资格与经验。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租约、处所图则、面积与储存设施资料。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业务说明、产品清单、注册状态与分销授权。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中成药批发使用表格1C及对应中药制度文件。</a:t>
            </a:r>
            <a:endParaRPr lang="en-US" sz="2000" dirty="0"/>
          </a:p>
        </p:txBody>
      </p:sp>
      <p:sp>
        <p:nvSpPr>
          <p:cNvPr id="8" name="documents-text-7"/>
          <p:cNvSpPr/>
          <p:nvPr/>
        </p:nvSpPr>
        <p:spPr>
          <a:xfrm>
            <a:off x="8559800" y="2413000"/>
            <a:ext cx="69342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GDP／QMS运行证据</a:t>
            </a:r>
            <a:endParaRPr lang="en-US" sz="2400" dirty="0"/>
          </a:p>
        </p:txBody>
      </p:sp>
      <p:sp>
        <p:nvSpPr>
          <p:cNvPr id="9" name="documents-text-8"/>
          <p:cNvSpPr/>
          <p:nvPr/>
        </p:nvSpPr>
        <p:spPr>
          <a:xfrm>
            <a:off x="8559800" y="3263900"/>
            <a:ext cx="6934200" cy="37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供应商与客户资质控制、采购验收及发货追溯。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储存监测、校准、运输与适用冷链验证。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退货隔离、投诉、偏差、CAPA及召回。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6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培训、文件版本、内部审查及记录检索。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文件内容须与现场操作及获批范围一致。</a:t>
            </a:r>
            <a:endParaRPr lang="en-US" sz="2000" dirty="0"/>
          </a:p>
        </p:txBody>
      </p:sp>
      <p:sp>
        <p:nvSpPr>
          <p:cNvPr id="10" name="documents-text-9"/>
          <p:cNvSpPr/>
          <p:nvPr/>
        </p:nvSpPr>
        <p:spPr>
          <a:xfrm>
            <a:off x="762000" y="7353300"/>
            <a:ext cx="14732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CAPA：纠正及预防措施。具体资料清单按当期官方表格及个案补件要求确定。</a:t>
            </a:r>
            <a:endParaRPr lang="en-US" sz="1400" dirty="0"/>
          </a:p>
        </p:txBody>
      </p:sp>
      <p:pic>
        <p:nvPicPr>
          <p:cNvPr id="11" name="documents-image-1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12" name="documents-text-11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13" name="documents-text-12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来源：WDL官方指引／中成药表格1C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07 / 12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cing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商业费用与政府收费分开</a:t>
            </a:r>
            <a:endParaRPr lang="en-US" sz="3200" dirty="0"/>
          </a:p>
        </p:txBody>
      </p:sp>
      <p:sp>
        <p:nvSpPr>
          <p:cNvPr id="3" name="pricing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以下商业参考金额的币种未明确，须以双方书面报价／协议确认。</a:t>
            </a:r>
            <a:endParaRPr lang="en-US" sz="2000" dirty="0"/>
          </a:p>
        </p:txBody>
      </p:sp>
      <p:graphicFrame>
        <p:nvGraphicFramePr>
          <p:cNvPr id="9" name="pricing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349500"/>
          <a:ext cx="14732000" cy="3937000"/>
        </p:xfrm>
        <a:graphic>
          <a:graphicData uri="http://schemas.openxmlformats.org/drawingml/2006/table">
            <a:tbl>
              <a:tblPr/>
              <a:tblGrid>
                <a:gridCol w="3426044"/>
                <a:gridCol w="3768652"/>
                <a:gridCol w="3768652"/>
                <a:gridCol w="3768652"/>
              </a:tblGrid>
              <a:tr h="698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商业方案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2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西药申请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2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中成药申请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2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中西双牌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25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申请服务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800" b="1" dirty="0">
                          <a:solidFill>
                            <a:srgbClr val="16302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200,000</a:t>
                      </a:r>
                      <a:endParaRPr lang="en-US" sz="2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800" b="1" dirty="0">
                          <a:solidFill>
                            <a:srgbClr val="16302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120,000</a:t>
                      </a:r>
                      <a:endParaRPr lang="en-US" sz="2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800" b="1" dirty="0">
                          <a:solidFill>
                            <a:srgbClr val="16302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230,000</a:t>
                      </a:r>
                      <a:endParaRPr lang="en-US" sz="2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70%首付参考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140,000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84,000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161,000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DD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持续维护／月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18,000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3,000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23,000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000">
                <a:tc gridSpan="4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33333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联合维护是独立方案，不能由单项费用直接相加推导。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6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EBE7DD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5" name="pricing-text-4"/>
          <p:cNvSpPr/>
          <p:nvPr/>
        </p:nvSpPr>
        <p:spPr>
          <a:xfrm>
            <a:off x="762000" y="6553200"/>
            <a:ext cx="1473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altLang="en-US" sz="16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仓库参考租金5,000／月，押二付一；起算、人员范围和第三方费用须在合同确认。</a:t>
            </a:r>
            <a:endParaRPr lang="en-US" sz="1600" dirty="0"/>
          </a:p>
          <a:p>
            <a:pPr algn="l" indent="0" marL="0">
              <a:lnSpc>
                <a:spcPts val="2240"/>
              </a:lnSpc>
              <a:spcBef>
                <a:spcPts val="900"/>
              </a:spcBef>
              <a:buNone/>
            </a:pPr>
            <a:r>
              <a:rPr lang="en-US" altLang="en-US" sz="16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西药维护预计下证前2个月起计；其他维护及付款节点另行书面确认。</a:t>
            </a:r>
            <a:endParaRPr lang="en-US" sz="1600" dirty="0"/>
          </a:p>
          <a:p>
            <a:pPr algn="l" indent="0" marL="0">
              <a:lnSpc>
                <a:spcPts val="2240"/>
              </a:lnSpc>
              <a:spcBef>
                <a:spcPts val="900"/>
              </a:spcBef>
              <a:buNone/>
            </a:pPr>
            <a:r>
              <a:rPr lang="en-US" altLang="en-US" sz="16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政府费用另列：</a:t>
            </a:r>
            <a:r>
              <a:rPr lang="en-US" altLang="en-US" sz="16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WDL HK$625；牌照资料变更每张HK$155。按当期官方通知，不是上述服务费。</a:t>
            </a:r>
            <a:endParaRPr lang="en-US" sz="1600" dirty="0"/>
          </a:p>
        </p:txBody>
      </p:sp>
      <p:pic>
        <p:nvPicPr>
          <p:cNvPr id="6" name="pricing-image-5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7" name="pricing-text-6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8" name="pricing-text-7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来源：客户商业方案／官方费用指引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08 / 12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icy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2026政策：产品审评与药牌申请分开</a:t>
            </a:r>
            <a:endParaRPr lang="en-US" sz="3200" dirty="0"/>
          </a:p>
        </p:txBody>
      </p:sp>
      <p:sp>
        <p:nvSpPr>
          <p:cNvPr id="3" name="policy-shape-2"/>
          <p:cNvSpPr/>
          <p:nvPr/>
        </p:nvSpPr>
        <p:spPr>
          <a:xfrm>
            <a:off x="762000" y="1854200"/>
            <a:ext cx="14732000" cy="1346200"/>
          </a:xfrm>
          <a:prstGeom prst="rect">
            <a:avLst/>
          </a:prstGeom>
          <a:solidFill>
            <a:srgbClr val="163025"/>
          </a:solidFill>
          <a:ln/>
        </p:spPr>
      </p:sp>
      <p:sp>
        <p:nvSpPr>
          <p:cNvPr id="4" name="policy-shape-3"/>
          <p:cNvSpPr/>
          <p:nvPr/>
        </p:nvSpPr>
        <p:spPr>
          <a:xfrm>
            <a:off x="762000" y="1854200"/>
            <a:ext cx="9144" cy="13462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5" name="policy-text-4"/>
          <p:cNvSpPr/>
          <p:nvPr/>
        </p:nvSpPr>
        <p:spPr>
          <a:xfrm>
            <a:off x="1079500" y="2159000"/>
            <a:ext cx="14097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加快产品审评，不等于自动取得WDL、药房或中药商经营资格。</a:t>
            </a:r>
            <a:endParaRPr lang="en-US" sz="2400" dirty="0"/>
          </a:p>
        </p:txBody>
      </p:sp>
      <p:sp>
        <p:nvSpPr>
          <p:cNvPr id="6" name="policy-text-5"/>
          <p:cNvSpPr/>
          <p:nvPr/>
        </p:nvSpPr>
        <p:spPr>
          <a:xfrm>
            <a:off x="762000" y="3657600"/>
            <a:ext cx="14579600" cy="327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2100"/>
              </a:spcAft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第一层审批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：2026年3月31日分阶段开始；首阶段涉及已在香港注册化学元素药物的延伸应用，并非全部产品已全面实施。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2100"/>
              </a:spcAft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“1+”与优先审评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：产品注册有条件要求；医管局推荐的新药优先审评首阶段先覆盖抗癌药，不能套用于普通药牌申请。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2100"/>
              </a:spcAft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监管中心筹备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：截至2026年10月30日，官方仍表述计划2026年内成立，不写成已经全面运作。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中成药另行处理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：仍按第549章中药商牌照与中成药注册制度，不以西药新药审评替代。</a:t>
            </a:r>
            <a:endParaRPr lang="en-US" sz="2000" dirty="0"/>
          </a:p>
        </p:txBody>
      </p:sp>
      <p:sp>
        <p:nvSpPr>
          <p:cNvPr id="7" name="policy-text-6"/>
          <p:cNvSpPr/>
          <p:nvPr/>
        </p:nvSpPr>
        <p:spPr>
          <a:xfrm>
            <a:off x="762000" y="7289800"/>
            <a:ext cx="147320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每个SKU核对产品注册；每个经营实体与处所核对许可、人员和营运条件。</a:t>
            </a:r>
            <a:endParaRPr lang="en-US" sz="1400" dirty="0"/>
          </a:p>
        </p:txBody>
      </p:sp>
      <p:pic>
        <p:nvPicPr>
          <p:cNvPr id="8" name="policy-image-7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9" name="policy-text-8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10" name="policy-text-9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来源：2026官方公告，原文见政策文章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09 / 12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perations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获批后与收购前：合规必须连续</a:t>
            </a:r>
            <a:endParaRPr lang="en-US" sz="3200" dirty="0"/>
          </a:p>
        </p:txBody>
      </p:sp>
      <p:sp>
        <p:nvSpPr>
          <p:cNvPr id="3" name="operations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每天有记录、问题能闭环、关键变更按程序处理。</a:t>
            </a:r>
            <a:endParaRPr lang="en-US" sz="2000" dirty="0"/>
          </a:p>
        </p:txBody>
      </p:sp>
      <p:sp>
        <p:nvSpPr>
          <p:cNvPr id="4" name="operations-shape-3"/>
          <p:cNvSpPr/>
          <p:nvPr/>
        </p:nvSpPr>
        <p:spPr>
          <a:xfrm>
            <a:off x="762000" y="2451100"/>
            <a:ext cx="6807200" cy="10541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5" name="operations-shape-4"/>
          <p:cNvSpPr/>
          <p:nvPr/>
        </p:nvSpPr>
        <p:spPr>
          <a:xfrm>
            <a:off x="762000" y="3708400"/>
            <a:ext cx="6807200" cy="10541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6" name="operations-shape-5"/>
          <p:cNvSpPr/>
          <p:nvPr/>
        </p:nvSpPr>
        <p:spPr>
          <a:xfrm>
            <a:off x="762000" y="4965700"/>
            <a:ext cx="6807200" cy="10541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7" name="operations-shape-6"/>
          <p:cNvSpPr/>
          <p:nvPr/>
        </p:nvSpPr>
        <p:spPr>
          <a:xfrm>
            <a:off x="762000" y="6223000"/>
            <a:ext cx="6807200" cy="10541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8" name="operations-shape-7"/>
          <p:cNvSpPr/>
          <p:nvPr/>
        </p:nvSpPr>
        <p:spPr>
          <a:xfrm>
            <a:off x="762000" y="2451100"/>
            <a:ext cx="9144" cy="48260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9" name="operations-text-8"/>
          <p:cNvSpPr/>
          <p:nvPr/>
        </p:nvSpPr>
        <p:spPr>
          <a:xfrm>
            <a:off x="1041400" y="2654300"/>
            <a:ext cx="6248400" cy="7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运行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监测、采购、储存、批次追溯</a:t>
            </a:r>
            <a:endParaRPr lang="en-US" sz="20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现场与文件一致，供应商及客户资格可核对。</a:t>
            </a:r>
            <a:endParaRPr lang="en-US" sz="2000" dirty="0"/>
          </a:p>
        </p:txBody>
      </p:sp>
      <p:sp>
        <p:nvSpPr>
          <p:cNvPr id="10" name="operations-text-9"/>
          <p:cNvSpPr/>
          <p:nvPr/>
        </p:nvSpPr>
        <p:spPr>
          <a:xfrm>
            <a:off x="1041400" y="3911600"/>
            <a:ext cx="6248400" cy="7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复核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培训、内部审查、巡查准备</a:t>
            </a:r>
            <a:endParaRPr lang="en-US" sz="20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检查记录、角色授权和SOP版本。</a:t>
            </a:r>
            <a:endParaRPr lang="en-US" sz="2000" dirty="0"/>
          </a:p>
        </p:txBody>
      </p:sp>
      <p:sp>
        <p:nvSpPr>
          <p:cNvPr id="11" name="operations-text-10"/>
          <p:cNvSpPr/>
          <p:nvPr/>
        </p:nvSpPr>
        <p:spPr>
          <a:xfrm>
            <a:off x="1041400" y="5168900"/>
            <a:ext cx="6248400" cy="7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纠正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偏差、CAPA、退货与召回</a:t>
            </a:r>
            <a:endParaRPr lang="en-US" sz="20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问题有处置、原因与后续验证。</a:t>
            </a:r>
            <a:endParaRPr lang="en-US" sz="2000" dirty="0"/>
          </a:p>
        </p:txBody>
      </p:sp>
      <p:sp>
        <p:nvSpPr>
          <p:cNvPr id="12" name="operations-text-11"/>
          <p:cNvSpPr/>
          <p:nvPr/>
        </p:nvSpPr>
        <p:spPr>
          <a:xfrm>
            <a:off x="1041400" y="6426200"/>
            <a:ext cx="6248400" cy="7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更新</a:t>
            </a: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届满、续期与关键变更</a:t>
            </a:r>
            <a:endParaRPr lang="en-US" sz="20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再回到日常运行，按通知与获批范围执行。</a:t>
            </a:r>
            <a:endParaRPr lang="en-US" sz="2000" dirty="0"/>
          </a:p>
        </p:txBody>
      </p:sp>
      <p:sp>
        <p:nvSpPr>
          <p:cNvPr id="13" name="operations-text-12"/>
          <p:cNvSpPr/>
          <p:nvPr/>
        </p:nvSpPr>
        <p:spPr>
          <a:xfrm>
            <a:off x="8255000" y="2451100"/>
            <a:ext cx="7239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收购与变更先核对这些事实</a:t>
            </a:r>
            <a:endParaRPr lang="en-US" sz="2400" dirty="0"/>
          </a:p>
        </p:txBody>
      </p:sp>
      <p:sp>
        <p:nvSpPr>
          <p:cNvPr id="14" name="operations-text-13"/>
          <p:cNvSpPr/>
          <p:nvPr/>
        </p:nvSpPr>
        <p:spPr>
          <a:xfrm>
            <a:off x="8255000" y="3251200"/>
            <a:ext cx="7239000" cy="38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20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牌照不自由转让；交易须核对主体、产品、处所、关键人员与历史合规风险。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20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WDL PIC等关键人员变更须事前批准；独资人、合伙人或董事变更须一个月内通知。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2000"/>
              </a:spcAft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纯股权变动及其他事项须取得个案处理意见，不虚构30%或100%股权门槛。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中药变更使用独立制度；续期按证面届满与当期通知，不套用产品注册年期。</a:t>
            </a:r>
            <a:endParaRPr lang="en-US" sz="2000" dirty="0"/>
          </a:p>
        </p:txBody>
      </p:sp>
      <p:pic>
        <p:nvPicPr>
          <p:cNvPr id="15" name="operations-image-14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16" name="operations-text-15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17" name="operations-text-16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来源：WDL资料变更官方指引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10 / 12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q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6302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客户最常问的五个问题</a:t>
            </a:r>
            <a:endParaRPr lang="en-US" sz="3200" dirty="0"/>
          </a:p>
        </p:txBody>
      </p:sp>
      <p:sp>
        <p:nvSpPr>
          <p:cNvPr id="3" name="faq-text-2"/>
          <p:cNvSpPr/>
          <p:nvPr/>
        </p:nvSpPr>
        <p:spPr>
          <a:xfrm>
            <a:off x="762000" y="15748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先把常见误解讲清，再进入个案的完整文件和营运方案。</a:t>
            </a:r>
            <a:endParaRPr lang="en-US" sz="2000" dirty="0"/>
          </a:p>
        </p:txBody>
      </p:sp>
      <p:sp>
        <p:nvSpPr>
          <p:cNvPr id="4" name="faq-shape-3"/>
          <p:cNvSpPr/>
          <p:nvPr/>
        </p:nvSpPr>
        <p:spPr>
          <a:xfrm>
            <a:off x="762000" y="2387600"/>
            <a:ext cx="7112000" cy="17780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5" name="faq-shape-4"/>
          <p:cNvSpPr/>
          <p:nvPr/>
        </p:nvSpPr>
        <p:spPr>
          <a:xfrm>
            <a:off x="8178800" y="2387600"/>
            <a:ext cx="7315200" cy="17780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6" name="faq-shape-5"/>
          <p:cNvSpPr/>
          <p:nvPr/>
        </p:nvSpPr>
        <p:spPr>
          <a:xfrm>
            <a:off x="762000" y="4445000"/>
            <a:ext cx="7112000" cy="17780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7" name="faq-shape-6"/>
          <p:cNvSpPr/>
          <p:nvPr/>
        </p:nvSpPr>
        <p:spPr>
          <a:xfrm>
            <a:off x="8178800" y="4445000"/>
            <a:ext cx="7315200" cy="1778000"/>
          </a:xfrm>
          <a:prstGeom prst="rect">
            <a:avLst/>
          </a:prstGeom>
          <a:solidFill>
            <a:srgbClr val="EBE7DD"/>
          </a:solidFill>
          <a:ln/>
        </p:spPr>
      </p:sp>
      <p:sp>
        <p:nvSpPr>
          <p:cNvPr id="8" name="faq-shape-7"/>
          <p:cNvSpPr/>
          <p:nvPr/>
        </p:nvSpPr>
        <p:spPr>
          <a:xfrm>
            <a:off x="762000" y="2387600"/>
            <a:ext cx="9144" cy="17780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9" name="faq-shape-8"/>
          <p:cNvSpPr/>
          <p:nvPr/>
        </p:nvSpPr>
        <p:spPr>
          <a:xfrm>
            <a:off x="8178800" y="2387600"/>
            <a:ext cx="9144" cy="17780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10" name="faq-shape-9"/>
          <p:cNvSpPr/>
          <p:nvPr/>
        </p:nvSpPr>
        <p:spPr>
          <a:xfrm>
            <a:off x="762000" y="4445000"/>
            <a:ext cx="9144" cy="17780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11" name="faq-shape-10"/>
          <p:cNvSpPr/>
          <p:nvPr/>
        </p:nvSpPr>
        <p:spPr>
          <a:xfrm>
            <a:off x="8178800" y="4445000"/>
            <a:ext cx="9144" cy="17780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12" name="faq-text-11"/>
          <p:cNvSpPr/>
          <p:nvPr/>
        </p:nvSpPr>
        <p:spPr>
          <a:xfrm>
            <a:off x="1041400" y="2628900"/>
            <a:ext cx="6553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· 所有药牌都要药剂师吗？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不是。区分WDL PIC、药房监督和特定受控交易的专业人员要求。</a:t>
            </a:r>
            <a:endParaRPr lang="en-US" sz="2000" dirty="0"/>
          </a:p>
        </p:txBody>
      </p:sp>
      <p:sp>
        <p:nvSpPr>
          <p:cNvPr id="13" name="faq-text-12"/>
          <p:cNvSpPr/>
          <p:nvPr/>
        </p:nvSpPr>
        <p:spPr>
          <a:xfrm>
            <a:off x="8458200" y="2628900"/>
            <a:ext cx="67564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· 有统一面积与温湿度吗？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不能自行设通用数字。按产品条件、储存规模及官方要求设计。</a:t>
            </a:r>
            <a:endParaRPr lang="en-US" sz="2000" dirty="0"/>
          </a:p>
        </p:txBody>
      </p:sp>
      <p:sp>
        <p:nvSpPr>
          <p:cNvPr id="14" name="faq-text-13"/>
          <p:cNvSpPr/>
          <p:nvPr/>
        </p:nvSpPr>
        <p:spPr>
          <a:xfrm>
            <a:off x="1041400" y="4686300"/>
            <a:ext cx="6553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· 产品已注册就能批发吗？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不能仅凭产品注册经营；还须合适实体和处所的经营许可。</a:t>
            </a:r>
            <a:endParaRPr lang="en-US" sz="2000" dirty="0"/>
          </a:p>
        </p:txBody>
      </p:sp>
      <p:sp>
        <p:nvSpPr>
          <p:cNvPr id="15" name="faq-text-14"/>
          <p:cNvSpPr/>
          <p:nvPr/>
        </p:nvSpPr>
        <p:spPr>
          <a:xfrm>
            <a:off x="8458200" y="4686300"/>
            <a:ext cx="67564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· 买公司就自动得到药牌吗？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不自动。先做尽调并确认变更、关键人员和处所审批后果。</a:t>
            </a:r>
            <a:endParaRPr lang="en-US" sz="2000" dirty="0"/>
          </a:p>
        </p:txBody>
      </p:sp>
      <p:sp>
        <p:nvSpPr>
          <p:cNvPr id="16" name="faq-text-15"/>
          <p:cNvSpPr/>
          <p:nvPr/>
        </p:nvSpPr>
        <p:spPr>
          <a:xfrm>
            <a:off x="762000" y="6591300"/>
            <a:ext cx="147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· 时间和结果有固定保证吗？</a:t>
            </a:r>
            <a:endParaRPr lang="en-US" sz="20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altLang="en-US" sz="20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没有服务商获批保证。官方附条件服务承诺与商业预计不同，须核对个案和当期要求。</a:t>
            </a:r>
            <a:endParaRPr lang="en-US" sz="2000" dirty="0"/>
          </a:p>
        </p:txBody>
      </p:sp>
      <p:pic>
        <p:nvPicPr>
          <p:cNvPr id="17" name="faq-image-16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18" name="faq-text-17"/>
          <p:cNvSpPr/>
          <p:nvPr/>
        </p:nvSpPr>
        <p:spPr>
          <a:xfrm>
            <a:off x="1422400" y="7962900"/>
            <a:ext cx="850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200" dirty="0"/>
          </a:p>
          <a:p>
            <a:pPr algn="l" indent="0" marL="0">
              <a:buNone/>
            </a:pPr>
            <a:r>
              <a:rPr lang="en-US" altLang="en-US" sz="1200" dirty="0">
                <a:solidFill>
                  <a:srgbClr val="16302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200" dirty="0"/>
          </a:p>
        </p:txBody>
      </p:sp>
      <p:sp>
        <p:nvSpPr>
          <p:cNvPr id="19" name="faq-text-18"/>
          <p:cNvSpPr/>
          <p:nvPr/>
        </p:nvSpPr>
        <p:spPr>
          <a:xfrm>
            <a:off x="10287000" y="7924800"/>
            <a:ext cx="5207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u="sng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延伸阅览：全部500题FAQ及核实资料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23262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截至2026-10-30 · 11 / 12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3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xt_steps-text-1"/>
          <p:cNvSpPr/>
          <p:nvPr/>
        </p:nvSpPr>
        <p:spPr>
          <a:xfrm>
            <a:off x="762000" y="7620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8A97E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下一步：带着五项资料与唐生沟通</a:t>
            </a:r>
            <a:endParaRPr lang="en-US" sz="3200" dirty="0"/>
          </a:p>
        </p:txBody>
      </p:sp>
      <p:pic>
        <p:nvPicPr>
          <p:cNvPr id="3" name="next_steps-image-2" descr="preencoded.png">    </p:cNvPr>
          <p:cNvPicPr>
            <a:picLocks noChangeAspect="1"/>
          </p:cNvPicPr>
          <p:nvPr/>
        </p:nvPicPr>
        <p:blipFill>
          <a:blip r:embed="rId1"/>
          <a:srcRect l="0" r="0" t="1052" b="1052"/>
          <a:stretch/>
        </p:blipFill>
        <p:spPr>
          <a:xfrm>
            <a:off x="762000" y="2006600"/>
            <a:ext cx="2286000" cy="2997200"/>
          </a:xfrm>
          <a:prstGeom prst="rect">
            <a:avLst/>
          </a:prstGeom>
        </p:spPr>
      </p:pic>
      <p:sp>
        <p:nvSpPr>
          <p:cNvPr id="4" name="next_steps-text-3"/>
          <p:cNvSpPr/>
          <p:nvPr/>
        </p:nvSpPr>
        <p:spPr>
          <a:xfrm>
            <a:off x="3416300" y="2171700"/>
            <a:ext cx="4533900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</a:t>
            </a:r>
            <a:endParaRPr lang="en-US" sz="20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业务经理 · 专业讲解</a:t>
            </a:r>
            <a:endParaRPr lang="en-US" sz="2000" dirty="0"/>
          </a:p>
          <a:p>
            <a:pPr algn="l" indent="0" marL="0">
              <a:spcBef>
                <a:spcPts val="2700"/>
              </a:spcBef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香港 WhatsApp</a:t>
            </a:r>
            <a:endParaRPr lang="en-US" sz="2000" dirty="0"/>
          </a:p>
          <a:p>
            <a:pPr algn="l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+852 9298 4213</a:t>
            </a:r>
            <a:endParaRPr lang="en-US" sz="2000" dirty="0"/>
          </a:p>
          <a:p>
            <a:pPr algn="l" indent="0" marL="0">
              <a:spcBef>
                <a:spcPts val="1800"/>
              </a:spcBef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Drew@sfc8.com</a:t>
            </a:r>
            <a:endParaRPr lang="en-US" sz="2000" dirty="0"/>
          </a:p>
          <a:p>
            <a:pPr algn="l" indent="0" marL="0"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内地／微信 +86 159 2000 2080</a:t>
            </a:r>
            <a:endParaRPr lang="en-US" sz="2000" dirty="0"/>
          </a:p>
        </p:txBody>
      </p:sp>
      <p:sp>
        <p:nvSpPr>
          <p:cNvPr id="5" name="next_steps-shape-4"/>
          <p:cNvSpPr/>
          <p:nvPr/>
        </p:nvSpPr>
        <p:spPr>
          <a:xfrm>
            <a:off x="8509000" y="2006600"/>
            <a:ext cx="9144" cy="4572000"/>
          </a:xfrm>
          <a:prstGeom prst="line">
            <a:avLst/>
          </a:prstGeom>
          <a:ln w="25400">
            <a:solidFill>
              <a:srgbClr val="C8A97E"/>
            </a:solidFill>
            <a:prstDash val="solid"/>
          </a:ln>
        </p:spPr>
      </p:sp>
      <p:sp>
        <p:nvSpPr>
          <p:cNvPr id="6" name="next_steps-text-5"/>
          <p:cNvSpPr/>
          <p:nvPr/>
        </p:nvSpPr>
        <p:spPr>
          <a:xfrm>
            <a:off x="8851900" y="2095500"/>
            <a:ext cx="6642100" cy="38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产品清单：分类、注册与储存要求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交易模式：批发、零售、制造或进出口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主体架构：公司、管理与拟变更事项</a:t>
            </a:r>
            <a:endParaRPr lang="en-US" sz="2000" dirty="0"/>
          </a:p>
          <a:p>
            <a:pPr algn="l" indent="0" marL="0">
              <a:lnSpc>
                <a:spcPts val="3000"/>
              </a:lnSpc>
              <a:spcAft>
                <a:spcPts val="1800"/>
              </a:spcAft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处所方案：营运地址、仓库与设施</a:t>
            </a:r>
            <a:endParaRPr lang="en-US" sz="20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人员与预算：角色、能力及资金安排</a:t>
            </a:r>
            <a:endParaRPr lang="en-US" sz="2000" dirty="0"/>
          </a:p>
        </p:txBody>
      </p:sp>
      <p:sp>
        <p:nvSpPr>
          <p:cNvPr id="7" name="next_steps-text-6"/>
          <p:cNvSpPr/>
          <p:nvPr/>
        </p:nvSpPr>
        <p:spPr>
          <a:xfrm>
            <a:off x="762000" y="5854700"/>
            <a:ext cx="72009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20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2000" dirty="0"/>
          </a:p>
        </p:txBody>
      </p:sp>
      <p:sp>
        <p:nvSpPr>
          <p:cNvPr id="8" name="next_steps-text-7"/>
          <p:cNvSpPr/>
          <p:nvPr/>
        </p:nvSpPr>
        <p:spPr>
          <a:xfrm>
            <a:off x="8851900" y="6311900"/>
            <a:ext cx="6642100" cy="6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u="sng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预约初步沟通 → hkdrug.manus.space</a:t>
            </a:r>
            <a:endParaRPr lang="en-US" sz="2000" dirty="0"/>
          </a:p>
          <a:p>
            <a:pPr algn="l" indent="0" marL="0">
              <a:spcBef>
                <a:spcPts val="1000"/>
              </a:spcBef>
              <a:buNone/>
            </a:pPr>
            <a:r>
              <a:rPr lang="en-US" altLang="en-US" sz="1600" u="sng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完整20章指南</a:t>
            </a:r>
            <a:r>
              <a:rPr lang="en-US" altLang="en-US" sz="1600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600" u="sng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全部500题FAQ</a:t>
            </a:r>
            <a:endParaRPr lang="en-US" sz="2000" dirty="0"/>
          </a:p>
        </p:txBody>
      </p:sp>
      <p:sp>
        <p:nvSpPr>
          <p:cNvPr id="9" name="next_steps-text-8"/>
          <p:cNvSpPr/>
          <p:nvPr/>
        </p:nvSpPr>
        <p:spPr>
          <a:xfrm>
            <a:off x="762000" y="7213600"/>
            <a:ext cx="14732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仅供一般客户资讯，不构成法律、医疗或审批意见；适用要求以当期官方原文与个案书面指示为准，不承诺获批或结果。</a:t>
            </a:r>
            <a:endParaRPr lang="en-US" sz="1400" dirty="0"/>
          </a:p>
        </p:txBody>
      </p:sp>
      <p:pic>
        <p:nvPicPr>
          <p:cNvPr id="10" name="next_steps-image-9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762000" y="7899400"/>
            <a:ext cx="508000" cy="508000"/>
          </a:xfrm>
          <a:prstGeom prst="rect">
            <a:avLst/>
          </a:prstGeom>
        </p:spPr>
      </p:pic>
      <p:sp>
        <p:nvSpPr>
          <p:cNvPr id="11" name="next_steps-text-10"/>
          <p:cNvSpPr/>
          <p:nvPr/>
        </p:nvSpPr>
        <p:spPr>
          <a:xfrm>
            <a:off x="1422400" y="8001000"/>
            <a:ext cx="914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8A97E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独立第三方许可与合规服务商</a:t>
            </a:r>
            <a:endParaRPr lang="en-US" sz="1400" dirty="0"/>
          </a:p>
        </p:txBody>
      </p:sp>
      <p:sp>
        <p:nvSpPr>
          <p:cNvPr id="12" name="next_steps-text-11"/>
          <p:cNvSpPr/>
          <p:nvPr/>
        </p:nvSpPr>
        <p:spPr>
          <a:xfrm>
            <a:off x="11531600" y="7937500"/>
            <a:ext cx="3962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资料截至2026-10-30</a:t>
            </a:r>
            <a:endParaRPr lang="en-US" sz="1200" dirty="0"/>
          </a:p>
          <a:p>
            <a:pPr algn="r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 / 12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香港药牌申请与持续合规｜仁港永胜客户宣讲</dc:title>
  <dc:subject>香港药牌申请与持续合规｜仁港永胜客户宣讲</dc:subject>
  <dc:creator>Manus</dc:creator>
  <cp:lastModifiedBy>Manus</cp:lastModifiedBy>
  <cp:revision>1</cp:revision>
  <dcterms:created xsi:type="dcterms:W3CDTF">2026-10-30T04:22:58Z</dcterms:created>
  <dcterms:modified xsi:type="dcterms:W3CDTF">2026-10-30T04:22:58Z</dcterms:modified>
</cp:coreProperties>
</file>